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9" r:id="rId5"/>
    <p:sldId id="264" r:id="rId6"/>
    <p:sldId id="262" r:id="rId7"/>
    <p:sldId id="261" r:id="rId8"/>
    <p:sldId id="265" r:id="rId9"/>
    <p:sldId id="267" r:id="rId10"/>
    <p:sldId id="274" r:id="rId11"/>
    <p:sldId id="271" r:id="rId12"/>
    <p:sldId id="272" r:id="rId13"/>
    <p:sldId id="260" r:id="rId14"/>
    <p:sldId id="273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8D8E8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14" y="-9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C46F4F-5C30-416A-9B42-AFF8E95C3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7843F1E-D0E0-49A7-A99E-231073E0E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0F9600-4DF3-4A86-8CE7-8D927B59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002F5B-5F14-461B-B00B-9CBC7C28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B03D9D-776C-4476-BB81-EB1F48F9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36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79A56E-CC69-4D43-9CF4-2DCC90C0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4BDC15-D44C-4143-8E1E-EE72FD85B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0D4DFB-AAC9-42EE-BD4F-A35241B0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293636-FE88-4B24-AAD5-4DEBB96D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A1AF7-51B7-41BD-A48C-FD119690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99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6082BB-8271-4828-85E8-B7C61E82A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4002122-76F4-42E4-80B5-D6394F5C0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82F9A9-93C9-4AAD-99DB-E95A5224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414E56-8ECA-473F-B318-36DB77CB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9EC60A-91D1-419F-B120-7D99F117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61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2BC047-18C7-4054-82DE-5A1D659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B57CE0-1BB8-4218-B75D-15312E544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983D77-A929-4666-B385-5F7CCC09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A2437F-6DDD-454A-AF43-91F7842C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AB84CD-0F89-43AE-A89B-A520DEDE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84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E0D19-C28A-4148-94A9-4292AC4B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BEC53F-801D-43F2-B911-ACCE135A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CB5FB4-E572-4462-A9B4-3F11A61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73B73D-FDB0-43AA-A23C-2A2EA9F6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AE8869-355F-427E-97AF-2EF78825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2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B40743-E695-4944-B1EF-D3B1AB36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519A0E-D60D-4073-B5A1-4CB560873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6B7D910-59AA-4683-A5CF-677F4B550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6C9218-85F0-4D2F-8CA6-251C410F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A93867-591A-4721-8F28-5106D0CC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7E4341-877E-44C9-B515-45BCCC10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629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F8B736-7196-4185-B4FE-2D97A0E0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44D91C-CAC7-4954-8408-1C1674A4D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10BAA5A-9C8C-4E3A-AA91-CDE551302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4754A5F-52A2-42FD-AF31-AE12B6B95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2897C5-5CD2-436F-9C4D-C880D8685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2791FA3-4BD8-4A6C-8F06-59CE460C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233EBE6-9C81-439E-99F1-C27A2400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99D6AEA-0244-44A0-BD65-9EAE20E9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451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553ED-CFF4-43E7-945C-CBB4DB2E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11D869B-5A45-4544-8A8A-720A2E8B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29CD66F-D8DE-4D21-9141-515EBB7B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C14D5D-57EC-4B51-B3F6-9659D27E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0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3DB8C85-7B18-4EF8-B436-C5170D0E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AF83E71-F44C-4D76-8322-80C5AD4A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92D47F-6B99-4C24-A8C5-9373CEA8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61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8319B6-C23B-436F-9B67-77E34902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818237-FC09-4854-89AF-BF6F0A0B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CF379B-C1ED-4299-B077-B15B3E0F7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85409E5-718F-4405-BF27-41A47362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0E67CD-9636-43DA-9DF0-7DEA1828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5B8E25-EE38-4C20-B922-6F8FE8B2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608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4130E-D398-43F2-99FB-704D1290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56FA9D4-7ADB-455C-BCD5-BBEF623F0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8C4BE3A-3501-4DA7-B56B-CC2B88CDF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C00AB9-C6D9-4052-9166-0759E905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A5771F-D399-478A-B035-0C14BDF6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C155859-2EB7-4259-8CB0-4694A9BF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97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031AF5-DDF5-4BEF-98E4-6613783F2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D68DCA-93F2-4878-977C-49A1A91ED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EF1839-4483-4233-9D6D-C73D44D7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F3EB7-5908-4A6F-890A-A1AE1A6DC319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7A3D9B-2395-46D0-9A0D-12BD6DC10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48195F-2798-4E7C-9207-97EE700AD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D787F-C9CA-4807-A3B3-B953CCBDEB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6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microsoft.com/office/2007/relationships/hdphoto" Target="../media/hdphoto3.wdp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FB08193-3979-4800-BB07-4FA6D11C3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2E2E23DE-EEB1-4E5C-A269-F6758EA6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0398"/>
            <a:ext cx="4426741" cy="26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CD357871-8B38-46E7-AFED-4AC7A7462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9" r="19955"/>
          <a:stretch/>
        </p:blipFill>
        <p:spPr bwMode="auto">
          <a:xfrm flipH="1">
            <a:off x="9531082" y="2691354"/>
            <a:ext cx="2513869" cy="36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B8A2D8C-1EFD-4A3E-A566-A2DD5B1C906E}"/>
              </a:ext>
            </a:extLst>
          </p:cNvPr>
          <p:cNvSpPr txBox="1">
            <a:spLocks/>
          </p:cNvSpPr>
          <p:nvPr/>
        </p:nvSpPr>
        <p:spPr>
          <a:xfrm>
            <a:off x="1981200" y="176067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ТЕМАТИКА МЕРОПРИЯТИЯ: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«ПРАВИЛА БЕЗОПАСНОГО ПОВЕДЕНИЯ НА УЛИЦЕ»</a:t>
            </a:r>
            <a:endParaRPr kumimoji="0" lang="ru-RU" sz="2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86A1DEF-169A-420F-9F7B-90B35900410B}"/>
              </a:ext>
            </a:extLst>
          </p:cNvPr>
          <p:cNvSpPr txBox="1">
            <a:spLocks/>
          </p:cNvSpPr>
          <p:nvPr/>
        </p:nvSpPr>
        <p:spPr>
          <a:xfrm>
            <a:off x="1981200" y="1039298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МАДОУ – ДЕТСКИЙ САД № 222</a:t>
            </a:r>
            <a:endParaRPr kumimoji="0" lang="ru-RU" sz="24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1F4D93A-79BD-4D05-89D7-B886C3D5FEDF}"/>
              </a:ext>
            </a:extLst>
          </p:cNvPr>
          <p:cNvSpPr txBox="1">
            <a:spLocks/>
          </p:cNvSpPr>
          <p:nvPr/>
        </p:nvSpPr>
        <p:spPr>
          <a:xfrm>
            <a:off x="1981200" y="1614193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39700">
                    <a:srgbClr val="08D8E8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 ПРОЕКТА «ДОРОЖНАЯ БЕЗОПАСНОСТЬ»</a:t>
            </a:r>
            <a:endParaRPr kumimoji="0" lang="ru-RU" sz="2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B0F0"/>
              </a:solidFill>
              <a:effectLst>
                <a:glow rad="139700">
                  <a:srgbClr val="08D8E8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C63A051-21C8-4D7B-8600-F864C3A24CE1}"/>
              </a:ext>
            </a:extLst>
          </p:cNvPr>
          <p:cNvSpPr txBox="1">
            <a:spLocks/>
          </p:cNvSpPr>
          <p:nvPr/>
        </p:nvSpPr>
        <p:spPr>
          <a:xfrm>
            <a:off x="3278564" y="2275125"/>
            <a:ext cx="5634872" cy="1478039"/>
          </a:xfrm>
          <a:prstGeom prst="rect">
            <a:avLst/>
          </a:prstGeom>
          <a:solidFill>
            <a:srgbClr val="66FFFF">
              <a:alpha val="50000"/>
            </a:srgbClr>
          </a:solidFill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НАЗВАНИЕ</a:t>
            </a:r>
            <a:r>
              <a:rPr kumimoji="0" lang="ru-RU" sz="3200" b="1" i="0" u="none" strike="noStrike" kern="1200" cap="none" spc="0" normalizeH="0" noProof="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КОМАНДЫ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«ДОРОЖНЫЙ ПАТРУЛЬ»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10006256-958E-4588-9560-BDC070B5995F}"/>
              </a:ext>
            </a:extLst>
          </p:cNvPr>
          <p:cNvSpPr txBox="1">
            <a:spLocks/>
          </p:cNvSpPr>
          <p:nvPr/>
        </p:nvSpPr>
        <p:spPr>
          <a:xfrm>
            <a:off x="1981200" y="3801968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ВОЗРАСТ 5-6 ЛЕТ</a:t>
            </a:r>
            <a:endParaRPr kumimoji="0" lang="ru-RU" sz="2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606787F-87DE-4E5F-8A9D-2F65D530A15B}"/>
              </a:ext>
            </a:extLst>
          </p:cNvPr>
          <p:cNvSpPr txBox="1">
            <a:spLocks/>
          </p:cNvSpPr>
          <p:nvPr/>
        </p:nvSpPr>
        <p:spPr>
          <a:xfrm>
            <a:off x="4462133" y="4751110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РУКОВОДИТЕЛИ:</a:t>
            </a:r>
            <a:r>
              <a:rPr kumimoji="0" lang="ru-RU" sz="1600" b="1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НЕСКОРОМНАЯ ЮЛИЯ СЕРГЕЕВНА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baseline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ПРЯНИЧНИКОВА</a:t>
            </a:r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СВЕТЛАНА ИВАНОВНА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ТРАВИНА</a:t>
            </a:r>
            <a:r>
              <a:rPr kumimoji="0" lang="ru-RU" sz="1600" b="1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НАТАЛЬЯ АЛЕКСАНДРОВНА</a:t>
            </a:r>
            <a:endParaRPr kumimoji="0" lang="ru-RU" sz="16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08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7718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ЗАДАНИЕ «ОБЪЯСНИ, КАКОЙ ЗНАК»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820A61-155C-45A8-8337-78F603D92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64" y="1688631"/>
            <a:ext cx="2682240" cy="4876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FD006A-1825-419E-9F19-FE6928C0E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4280" y="1680304"/>
            <a:ext cx="2682240" cy="4876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1A9010-3FF3-4E40-A6C6-D16F8D570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322" y="1680304"/>
            <a:ext cx="2682240" cy="4876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366E5EC-3567-4716-A225-4AF2DCB35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9604" y="1680304"/>
            <a:ext cx="26822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43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7718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СОТРУДНИЧЕСТВО С СОЦИАЛЬНЫМИ ПАРТНЕРАМИ.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МАОУ СОШ № 175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E25F84-5186-4088-B944-52E6E911E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325" y="1636720"/>
            <a:ext cx="3419264" cy="2564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F92DD4-0948-4798-8B73-FDEF1DFED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4400" y="1590807"/>
            <a:ext cx="3419265" cy="2564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DA09B1-27D8-4A66-AB0E-99E5F8285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539" y="4235602"/>
            <a:ext cx="3419264" cy="2564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734EBB3-07AD-4CB9-A1C6-911179460D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06" t="24683" r="26461" b="30584"/>
          <a:stretch/>
        </p:blipFill>
        <p:spPr>
          <a:xfrm>
            <a:off x="5976356" y="4212646"/>
            <a:ext cx="3419264" cy="256444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1642BF0-2D78-44F7-96DE-A82C374D8CE4}"/>
              </a:ext>
            </a:extLst>
          </p:cNvPr>
          <p:cNvSpPr/>
          <p:nvPr/>
        </p:nvSpPr>
        <p:spPr>
          <a:xfrm>
            <a:off x="4193728" y="1825150"/>
            <a:ext cx="3419264" cy="21875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РАЗВЛЕЧЕНИЕ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ДЛЯ ДЕТЕЙ СТАРШЕГО ВОЗРАСТА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«ПРАВИЛА ДОРОЖНЫЕ ДЕТЯМ ЗНАТЬ ПОЛОЖЕНО»</a:t>
            </a:r>
          </a:p>
        </p:txBody>
      </p:sp>
    </p:spTree>
    <p:extLst>
      <p:ext uri="{BB962C8B-B14F-4D97-AF65-F5344CB8AC3E}">
        <p14:creationId xmlns:p14="http://schemas.microsoft.com/office/powerpoint/2010/main" xmlns="" val="338634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ИТОГИ</a:t>
            </a: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7718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СПОРТИВНОЕ РАЗВЛЕЧЕНИЕ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«ПУТЕШЕСТВИЕ В СТРАНУ Правил дорожного движения»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E7203EE-BB12-4EEB-83D1-C2D4DC2B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6882" y="1643735"/>
            <a:ext cx="3223966" cy="24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6D13938A-81FA-4F69-AD53-7A09D87A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864" y="4185307"/>
            <a:ext cx="3431060" cy="257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52578E-D9F2-4A51-A5D9-0E66D11E0B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67"/>
          <a:stretch/>
        </p:blipFill>
        <p:spPr>
          <a:xfrm>
            <a:off x="4436883" y="4185307"/>
            <a:ext cx="3223965" cy="25732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6F2CC12-DD4B-49B5-ADFA-6C1BB6970C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1" r="7643"/>
          <a:stretch/>
        </p:blipFill>
        <p:spPr>
          <a:xfrm>
            <a:off x="727454" y="1643735"/>
            <a:ext cx="3419265" cy="24179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871DA8D-504C-4538-AC41-1774F3F44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1" r="15673"/>
          <a:stretch/>
        </p:blipFill>
        <p:spPr>
          <a:xfrm>
            <a:off x="7962807" y="4185307"/>
            <a:ext cx="3212169" cy="25732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85700EF-2D97-4765-BA10-4BD041506F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67"/>
          <a:stretch/>
        </p:blipFill>
        <p:spPr>
          <a:xfrm>
            <a:off x="7951011" y="1654547"/>
            <a:ext cx="3223965" cy="24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50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E813E5C-402B-48E4-A8D2-8F840ACA46CD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ПРОЕКТА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65A7B81A-ACB4-4596-A34B-1BAD6F1C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541" y="1127859"/>
            <a:ext cx="4386605" cy="32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B7D394D7-D10E-47F5-AFC7-33396D22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89" y="1127860"/>
            <a:ext cx="3613596" cy="27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DDA97EBC-5FA3-41DF-AF90-EA86BD13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1863" y="3949846"/>
            <a:ext cx="3613596" cy="27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12B99100-4D04-4162-A195-1B6C49B9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1863" y="1127859"/>
            <a:ext cx="3613596" cy="27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A737242-3702-4C40-8BD6-58C4845E8034}"/>
              </a:ext>
            </a:extLst>
          </p:cNvPr>
          <p:cNvSpPr/>
          <p:nvPr/>
        </p:nvSpPr>
        <p:spPr>
          <a:xfrm>
            <a:off x="166541" y="4417813"/>
            <a:ext cx="4386605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ВЫСТАВКА РИСУНКОВ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«МЫ ИЗУЧАЕМ ПДД»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B5FD9EF-330D-4500-BF9C-58E202C59491}"/>
              </a:ext>
            </a:extLst>
          </p:cNvPr>
          <p:cNvSpPr/>
          <p:nvPr/>
        </p:nvSpPr>
        <p:spPr>
          <a:xfrm>
            <a:off x="4719688" y="3949846"/>
            <a:ext cx="3613596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СОЗДАНИЕ МАКЕТА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«ЗАКОНЫ УЛИЦ И ДОРОГ»</a:t>
            </a:r>
          </a:p>
        </p:txBody>
      </p:sp>
    </p:spTree>
    <p:extLst>
      <p:ext uri="{BB962C8B-B14F-4D97-AF65-F5344CB8AC3E}">
        <p14:creationId xmlns:p14="http://schemas.microsoft.com/office/powerpoint/2010/main" xmlns="" val="22670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0" y="559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E813E5C-402B-48E4-A8D2-8F840ACA46CD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ВЫВОДЫ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0F266E-A8BA-4773-A915-27F11401A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" t="21" r="18617" b="-21"/>
          <a:stretch/>
        </p:blipFill>
        <p:spPr>
          <a:xfrm>
            <a:off x="197962" y="806865"/>
            <a:ext cx="3074155" cy="2289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13B4C5-9DBB-4583-AA33-62EB4C8BEBB5}"/>
              </a:ext>
            </a:extLst>
          </p:cNvPr>
          <p:cNvSpPr txBox="1"/>
          <p:nvPr/>
        </p:nvSpPr>
        <p:spPr>
          <a:xfrm>
            <a:off x="197963" y="3082522"/>
            <a:ext cx="3074154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ПОЯВИЛОСЬ ЖЕЛАНИЕ ПРАВИЛЬНО СОБЛЮДАТЬ ПРАВИЛА ПОВЕДЕНИЯ </a:t>
            </a:r>
          </a:p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И НА ДОРОГЕ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A10AF9EF-9F21-4C7C-A986-80504394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0881" y="407124"/>
            <a:ext cx="2306328" cy="307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88CDDD0-B6DC-4025-BAC0-2658B772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970" y="791037"/>
            <a:ext cx="3074156" cy="23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1CEA81D-5C38-4F4E-90B9-03C2265D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2" y="4036629"/>
            <a:ext cx="3074154" cy="23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38CF022-4BB8-420F-80CE-E9AA20E8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6963" y="3559575"/>
            <a:ext cx="3074155" cy="23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041736-45B3-4E42-B69C-BFF2CC8E8E2F}"/>
              </a:ext>
            </a:extLst>
          </p:cNvPr>
          <p:cNvSpPr txBox="1"/>
          <p:nvPr/>
        </p:nvSpPr>
        <p:spPr>
          <a:xfrm>
            <a:off x="3996963" y="3087655"/>
            <a:ext cx="3074154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ЗНАЮТ ЗНАЧЕНИЕ СВЕТОФОРА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8A839D-AC1F-4DE1-B158-DA8AE96B5B4A}"/>
              </a:ext>
            </a:extLst>
          </p:cNvPr>
          <p:cNvSpPr txBox="1"/>
          <p:nvPr/>
        </p:nvSpPr>
        <p:spPr>
          <a:xfrm>
            <a:off x="197961" y="6312286"/>
            <a:ext cx="307415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ЗНАЮТ И НАЗЫВАЮТ ДОРОЖНЫЕ ЗНАКИ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DC6380-1595-4CD9-B84D-1C7D56868314}"/>
              </a:ext>
            </a:extLst>
          </p:cNvPr>
          <p:cNvSpPr txBox="1"/>
          <p:nvPr/>
        </p:nvSpPr>
        <p:spPr>
          <a:xfrm>
            <a:off x="3996964" y="5845413"/>
            <a:ext cx="3074154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ОРИЕНТИРОВАНЫ В ТОМ, ЧТО МАШИНЫ ДВИЖУТСЯ ПО ПРОЕЗЖЕЙ ЧАСТИ УЛИЦЫ, </a:t>
            </a:r>
          </a:p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ПЕШЕХОДЫ ПО ТРОТУАРУ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BB2D95-F979-4AC9-B184-D3AC0D3878D6}"/>
              </a:ext>
            </a:extLst>
          </p:cNvPr>
          <p:cNvSpPr txBox="1"/>
          <p:nvPr/>
        </p:nvSpPr>
        <p:spPr>
          <a:xfrm>
            <a:off x="7795963" y="3082522"/>
            <a:ext cx="307415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УМЕЮТ БЫСТО И ПРАВИЛЬНО ОРИЕНТИРОВАТЬСЯ В ДОРОЖНЫХ СИТУАЦИЯХ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F877FC0-C785-47DB-A6A2-FA5C93E970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2040" y="3887132"/>
            <a:ext cx="1604317" cy="29169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38FD91B-451D-4C28-8C52-88451516ED74}"/>
              </a:ext>
            </a:extLst>
          </p:cNvPr>
          <p:cNvSpPr txBox="1"/>
          <p:nvPr/>
        </p:nvSpPr>
        <p:spPr>
          <a:xfrm>
            <a:off x="8846357" y="4430379"/>
            <a:ext cx="307415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ПОВЫШЕНА КОМПЕТЕНТНОСТЬ РОДИТЕЛЕЙ В ВОПРОСАХ КАСАЮЩИХСЯ ПРАВИЛ ДОРОЖНОГО ДВИЖЕНИЯ И БЕЗОПАСНОГО ПОВЕДЕНИЯ РЕБЕНКА НА УЛИЦАХ ГОРОДА</a:t>
            </a:r>
            <a:endParaRPr lang="ru-RU" sz="1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66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0" y="559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E813E5C-402B-48E4-A8D2-8F840ACA46CD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68E336-6D47-45F9-AF01-3F41A193642A}"/>
              </a:ext>
            </a:extLst>
          </p:cNvPr>
          <p:cNvSpPr txBox="1"/>
          <p:nvPr/>
        </p:nvSpPr>
        <p:spPr>
          <a:xfrm>
            <a:off x="914400" y="983014"/>
            <a:ext cx="97536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ПРАВИЛА ДОРОЖНОГО ДВИЖЕНИЯ. СИСТЕМА ОБУЧЕНИЯ ДОШКОЛЬНИКОВ. МЕТОДИЧЕСКАЯ РАБОТА В ДОУ. / Т.Г. КОБЗЕВА, И.А. ХОЛОДОВА, И.А. АЛЕКСАНДРОВА. – ВОЛГОГРАД: УЧИТЕЛЬ,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 </a:t>
            </a: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indent="450215"/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САУЛИНА Т.Ф. ЗНАКОМИМ ДОШКОЛЬНИКОВ С ПРАВИЛАМИ ДОРОЖНОГО ДВИЖЕНИЯ. – М.: МОЗАИКА-СИНТЕЗ,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– 112 С.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СЕРИЯ «БИБЛИОТЕКА ПРОГРАММЫ «ОТ РОЖДЕНИЯ ДО ШКОЛЫ». НАГЛЯДНО-ДИДАКТИЧЕСКИЕ ПОСОБИЯ:</a:t>
            </a:r>
          </a:p>
          <a:p>
            <a:pPr indent="450215" algn="just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ИСТОРИЯ СВЕТОФОРА.</a:t>
            </a:r>
          </a:p>
          <a:p>
            <a:pPr indent="450215" algn="just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ДОРОЖНЫЕ ЗНАКИ.</a:t>
            </a:r>
          </a:p>
          <a:p>
            <a:pPr indent="450215" algn="just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СЕРИЯ «ДИДАКТИЧЕСКИЕ КАРТОЧКИ ДЛЯ ОЗНАКОМЛЕНИЯ С ОКРУЖАЮЩИМ МИРОМ»:</a:t>
            </a:r>
          </a:p>
          <a:p>
            <a:pPr indent="450215" algn="just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ПРАВИЛА ДОРОЖНОГО ДВИЖЕНИЯ.</a:t>
            </a:r>
          </a:p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ПОВЕДЕНИЯ.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07110E2-F3F4-4156-8689-C2E044624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610A345-D0D7-4EA7-A017-79A2A6578B39}"/>
              </a:ext>
            </a:extLst>
          </p:cNvPr>
          <p:cNvSpPr txBox="1">
            <a:spLocks/>
          </p:cNvSpPr>
          <p:nvPr/>
        </p:nvSpPr>
        <p:spPr>
          <a:xfrm>
            <a:off x="1347330" y="130349"/>
            <a:ext cx="9497339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АКТУАЛЬНОСТЬ. ЦЕЛИ И ЗАДАЧИ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F8008E22-DF27-4D81-8FB9-DADA3B28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2682152"/>
            <a:ext cx="6302189" cy="37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2A6F66FC-632D-40D3-8D3B-2C6B42D0D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9" r="19955"/>
          <a:stretch/>
        </p:blipFill>
        <p:spPr bwMode="auto">
          <a:xfrm flipH="1">
            <a:off x="8301317" y="915922"/>
            <a:ext cx="3743633" cy="54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585734-4CCC-41F3-97BD-8F52ED741B42}"/>
              </a:ext>
            </a:extLst>
          </p:cNvPr>
          <p:cNvSpPr txBox="1"/>
          <p:nvPr/>
        </p:nvSpPr>
        <p:spPr>
          <a:xfrm>
            <a:off x="1448122" y="915922"/>
            <a:ext cx="9087440" cy="418576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СОВРЕМЕННОМ ЭТАПЕ РАЗВИТИЯ ОБЩЕСТВА ВОПРОСЫ БЕЗОПАСНОСТИ ДОРОЖНОГО ДВИЖЕНИЯ ОСТАЮТСЯ ЧРЕЗВЫЧАЙНО ПРОБЛЕМНЫМИ. С УВЕЛИЧЕНИЕМ ВЫПУСКА АВТОМОБИЛЕЙ В НАШЕЙ СТРАНЕ, ВОЗРАСТАНИЕМ ИНТЕНСИВНОСТИ ДВИЖЕНИЯ НА ДОРОГАХ ПОВЫШАЕТСЯ ОТВЕТСТВЕННОСТЬ ВСЕХ УЧАСТНИКОВ ДОРОЖНОГО ДВИЖЕНИЯ: ВОДИТЕЛЕЙ, ПЕШЕХОДОВ, ПАССАЖИРОВ.</a:t>
            </a: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ПОЭТОМУ НЕОБХОДИМО ГОВОРИТЬ О ПРАВИЛАХ ДОРОЖНОГО ДВИЖЕНИЯ С ЛЮДЬМИ РАЗНОГО ВОЗРАСТА ОТ САМЫХ МАЛЕНЬКИХ ДО САМЫХ СТАРШИХ.</a:t>
            </a:r>
          </a:p>
          <a:p>
            <a:pPr algn="just"/>
            <a:endParaRPr lang="ru-RU" sz="1400" b="1" i="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СОЗДАТЬ УСЛОВИЯ ДЛЯ ОБОГАЩЕНИЯ ДЕТЕЙ ЗНАНИЯМИ О БЕЗОПАСНОМ ПОВЕДЕНИИ НА ДОРОГЕ, СПОСОБСТВУЯ ФОРМИРОВАНИЮ СООТВЕТСТВУЮЩЕЙ МОДЕЛИ ПОВЕДЕНИЯ, ЧЕРЕЗ РАЗЛИЧНЫЕ ВИДЫ ДЕЯТЕЛЬНОСТИ.</a:t>
            </a:r>
          </a:p>
          <a:p>
            <a:pPr algn="just"/>
            <a:endParaRPr lang="ru-RU" sz="14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ОБУЧАТЬ ДЕТЕЙ БЕЗОПАСНОМУ ПОВЕДЕНИЮ В ДОРОЖНОЙ СРЕДЕ;</a:t>
            </a: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 ДЕТЕЙ НАВЫКИ И УМЕНИЯ НАБЛЮДЕНИЯ ЗА ДОРОЖНОЙ ОБСТАНОВКОЙ И ПРЕДВИДЕТЬ ОПАСНЫЕ СИТУАЦИИ, УМЕНИЯ ОБХОДИТЬ ИХ, А В СЛУЧАЕ ПОПАДАНИЯ В ТАКИЕ СИТУАЦИИ ВЫХОДИТЬ ИЗ НИХ С МЕНЬШИМ ВРЕДОМ ДЛЯ СЕБЯ И ОКРУЖАЮЩИХ;</a:t>
            </a:r>
          </a:p>
          <a:p>
            <a:pPr algn="just"/>
            <a:r>
              <a:rPr lang="ru-RU" sz="1400" b="1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ДИСЦИПЛИНИРОВАННОСТЬ И СОЗНАТЕЛЬНОЕ ВЫПОЛНЕНИЕ ПРАВИЛ ДОРОЖНОГО ДВИЖЕНИЯ, КУЛЬТУРУ ПОВЕДЕНИЯ В ДОРОЖНО-ТРАНСПОРТНОМ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xmlns="" val="245418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B00E67B-1F21-4766-A080-5BAFB66B7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0" y="559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CEA7299-728D-48AB-8995-1F8052E336D6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3FA9A1-CF21-49CC-9994-996D619B6400}"/>
              </a:ext>
            </a:extLst>
          </p:cNvPr>
          <p:cNvSpPr/>
          <p:nvPr/>
        </p:nvSpPr>
        <p:spPr>
          <a:xfrm>
            <a:off x="1474204" y="773082"/>
            <a:ext cx="8786874" cy="8002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Проведение бесед.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непосредственная образовательная деятельность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BADD2BB-FA3D-40F5-95C1-4820666F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40" y="1708709"/>
            <a:ext cx="3806335" cy="28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24051ED-FA2F-4252-B86B-3FF2BC9C02C3}"/>
              </a:ext>
            </a:extLst>
          </p:cNvPr>
          <p:cNvSpPr/>
          <p:nvPr/>
        </p:nvSpPr>
        <p:spPr>
          <a:xfrm>
            <a:off x="242047" y="4567010"/>
            <a:ext cx="3800560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 err="1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Оод</a:t>
            </a: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«БЕЗОПАСНОЕ ПОВЕДЕНИЕ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ДОРОГЕ»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3FB179A-B910-4DAE-B587-36C42DF49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4"/>
          <a:stretch/>
        </p:blipFill>
        <p:spPr bwMode="auto">
          <a:xfrm>
            <a:off x="4197411" y="1724922"/>
            <a:ext cx="3773585" cy="28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F73AA74-EB52-4823-90DD-083993060131}"/>
              </a:ext>
            </a:extLst>
          </p:cNvPr>
          <p:cNvSpPr/>
          <p:nvPr/>
        </p:nvSpPr>
        <p:spPr>
          <a:xfrm>
            <a:off x="4203186" y="4563460"/>
            <a:ext cx="3767810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БЕСЕДА «ПЕРЕКРЕСТОК»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b="1" cap="all" dirty="0">
              <a:ln w="9000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973DAB91-0260-47B3-A054-346F4D39C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3" t="15152"/>
          <a:stretch/>
        </p:blipFill>
        <p:spPr bwMode="auto">
          <a:xfrm>
            <a:off x="8131575" y="1724922"/>
            <a:ext cx="3773585" cy="28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6B3C4E0-CE51-4CD1-9587-FDD745450C2A}"/>
              </a:ext>
            </a:extLst>
          </p:cNvPr>
          <p:cNvSpPr/>
          <p:nvPr/>
        </p:nvSpPr>
        <p:spPr>
          <a:xfrm>
            <a:off x="8120025" y="4563460"/>
            <a:ext cx="3784718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БЕСЕДА «ВНИМАНИЕ, ДОРОЖНЫЕ ЗНАКИ»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125224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417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Проект «на дороге светофор»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E2689E-B3F1-4EBF-AB76-A0E748408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989" y="1343468"/>
            <a:ext cx="2926021" cy="532003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CBFAEB39-8E17-476F-B2FD-C1F0F4BC8C06}"/>
              </a:ext>
            </a:extLst>
          </p:cNvPr>
          <p:cNvGrpSpPr/>
          <p:nvPr/>
        </p:nvGrpSpPr>
        <p:grpSpPr>
          <a:xfrm>
            <a:off x="8156179" y="1343468"/>
            <a:ext cx="3149971" cy="5320037"/>
            <a:chOff x="794646" y="1190953"/>
            <a:chExt cx="3149971" cy="5320037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xmlns="" id="{A59BFEEF-207C-4402-B989-78D38D5BC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91" y="1190953"/>
              <a:ext cx="3133724" cy="235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>
              <a:extLst>
                <a:ext uri="{FF2B5EF4-FFF2-40B4-BE49-F238E27FC236}">
                  <a16:creationId xmlns:a16="http://schemas.microsoft.com/office/drawing/2014/main" xmlns="" id="{62F9AF80-C0BE-42D0-AC4E-9AA6FBFE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02244" y="3768617"/>
              <a:ext cx="2351020" cy="3133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4F73AA74-EB52-4823-90DD-083993060131}"/>
                </a:ext>
              </a:extLst>
            </p:cNvPr>
            <p:cNvSpPr/>
            <p:nvPr/>
          </p:nvSpPr>
          <p:spPr>
            <a:xfrm>
              <a:off x="794646" y="3524027"/>
              <a:ext cx="3149969" cy="63594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cap="all" dirty="0">
                  <a:ln w="9000" cmpd="sng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ДИДАКТИЧЕСКАЯ ИГРА «СВЕТОФОР»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025DB86-437C-4CCB-9A1E-8D5A757544EE}"/>
              </a:ext>
            </a:extLst>
          </p:cNvPr>
          <p:cNvGrpSpPr/>
          <p:nvPr/>
        </p:nvGrpSpPr>
        <p:grpSpPr>
          <a:xfrm>
            <a:off x="902095" y="1330555"/>
            <a:ext cx="3166214" cy="5332951"/>
            <a:chOff x="488117" y="1397843"/>
            <a:chExt cx="3166214" cy="533295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D5CA59FD-286D-443D-8469-B96AC15E8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695" r="18546"/>
            <a:stretch/>
          </p:blipFill>
          <p:spPr>
            <a:xfrm>
              <a:off x="504362" y="4413373"/>
              <a:ext cx="3149969" cy="231742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6BB5D8F6-7674-4A1A-A934-A6A64F77A5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87" t="8084" r="49680" b="44468"/>
            <a:stretch/>
          </p:blipFill>
          <p:spPr bwMode="auto">
            <a:xfrm>
              <a:off x="488117" y="1397843"/>
              <a:ext cx="3149969" cy="236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9BC0FA30-4E81-46F0-92DA-27CCCC9CC350}"/>
                </a:ext>
              </a:extLst>
            </p:cNvPr>
            <p:cNvSpPr/>
            <p:nvPr/>
          </p:nvSpPr>
          <p:spPr>
            <a:xfrm>
              <a:off x="497544" y="3774975"/>
              <a:ext cx="3149969" cy="63594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cap="all" dirty="0">
                  <a:ln w="9000" cmpd="sng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БЕСЕДА 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600" b="1" cap="all" dirty="0">
                  <a:ln w="9000" cmpd="sng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«НАШ ДРУГ – СВЕТОФОР»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CB47567-A987-4465-A7BF-3D1B91DEBBFE}"/>
              </a:ext>
            </a:extLst>
          </p:cNvPr>
          <p:cNvSpPr/>
          <p:nvPr/>
        </p:nvSpPr>
        <p:spPr>
          <a:xfrm>
            <a:off x="4632988" y="5772915"/>
            <a:ext cx="2926022" cy="9190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РАЗБОР СИТУАЦИЙ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«СВЕТОФОР ВПЕРЕДИ – ПОМОГАЕТ ОН В ПУТИ»</a:t>
            </a:r>
          </a:p>
        </p:txBody>
      </p:sp>
    </p:spTree>
    <p:extLst>
      <p:ext uri="{BB962C8B-B14F-4D97-AF65-F5344CB8AC3E}">
        <p14:creationId xmlns:p14="http://schemas.microsoft.com/office/powerpoint/2010/main" xmlns="" val="35290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417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РИСОВАНИЕ «ДОРОЖНЫЕ ЗНАКИ»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4E467B70-FC7F-4123-AF0A-0900AE02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379" y="1244876"/>
            <a:ext cx="3517447" cy="26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D09ECBEF-DFE4-462F-87F5-39231B86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7910" y="1251764"/>
            <a:ext cx="4040246" cy="53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43EF8EE5-9BF9-4DCF-A7A6-1080F71D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4955" y="1256622"/>
            <a:ext cx="4040246" cy="538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8262F14-0AC1-4988-833F-38F58D18C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38" t="23105" r="30564" b="36199"/>
          <a:stretch/>
        </p:blipFill>
        <p:spPr bwMode="auto">
          <a:xfrm>
            <a:off x="119117" y="4498031"/>
            <a:ext cx="1048007" cy="1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C1456118-58CD-4DDB-8478-BADB974C9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3655" b="80064" l="29286" r="87143">
                        <a14:foregroundMark x1="41286" y1="70847" x2="44143" y2="79314"/>
                        <a14:foregroundMark x1="44143" y1="79314" x2="50736" y2="80150"/>
                        <a14:foregroundMark x1="81724" y1="70680" x2="82613" y2="64895"/>
                        <a14:foregroundMark x1="68438" y1="39392" x2="65143" y2="34191"/>
                        <a14:foregroundMark x1="65143" y1="34191" x2="41995" y2="39153"/>
                        <a14:foregroundMark x1="34848" y1="41592" x2="32571" y2="49089"/>
                        <a14:foregroundMark x1="32571" y1="49089" x2="42000" y2="71597"/>
                        <a14:foregroundMark x1="44000" y1="77385" x2="54048" y2="77725"/>
                        <a14:foregroundMark x1="62857" y1="71168" x2="57429" y2="73098"/>
                        <a14:foregroundMark x1="35878" y1="41344" x2="32714" y2="43516"/>
                        <a14:foregroundMark x1="33143" y1="45016" x2="38693" y2="40667"/>
                        <a14:foregroundMark x1="29704" y1="40746" x2="29286" y2="40836"/>
                        <a14:foregroundMark x1="29286" y1="40836" x2="33143" y2="50911"/>
                        <a14:foregroundMark x1="44000" y1="78885" x2="53391" y2="78092"/>
                        <a14:foregroundMark x1="44571" y1="80064" x2="50752" y2="80127"/>
                        <a14:foregroundMark x1="75714" y1="57235" x2="81571" y2="65273"/>
                        <a14:foregroundMark x1="81571" y1="65273" x2="76857" y2="56699"/>
                        <a14:foregroundMark x1="73674" y1="74292" x2="76286" y2="73312"/>
                        <a14:foregroundMark x1="51490" y1="79602" x2="51143" y2="79636"/>
                        <a14:foregroundMark x1="51429" y1="80064" x2="87143" y2="71168"/>
                        <a14:backgroundMark x1="69000" y1="39228" x2="78291" y2="56267"/>
                        <a14:backgroundMark x1="87143" y1="71597" x2="86777" y2="71687"/>
                        <a14:backgroundMark x1="50143" y1="81029" x2="50927" y2="80776"/>
                        <a14:backgroundMark x1="40714" y1="37942" x2="29571" y2="40622"/>
                        <a14:backgroundMark x1="50857" y1="80493" x2="51181" y2="80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76" t="28638" r="12611" b="18270"/>
          <a:stretch/>
        </p:blipFill>
        <p:spPr bwMode="auto">
          <a:xfrm rot="1172677">
            <a:off x="2569930" y="4330913"/>
            <a:ext cx="1583241" cy="19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94460322-9742-4198-9AA7-823B3D552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26" t="49020" r="39355" b="16993"/>
          <a:stretch/>
        </p:blipFill>
        <p:spPr bwMode="auto">
          <a:xfrm>
            <a:off x="1286242" y="4498031"/>
            <a:ext cx="1277082" cy="1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85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417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по Обучающим карточкам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495B4815-6163-47AD-8F54-99508246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9965" y="1274175"/>
            <a:ext cx="2931736" cy="39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1DF223-9846-4C78-89A4-EF2B646860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34" b="17183"/>
          <a:stretch/>
        </p:blipFill>
        <p:spPr>
          <a:xfrm>
            <a:off x="3420480" y="1274175"/>
            <a:ext cx="2965577" cy="441177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9093D384-72CB-4147-8AF5-C92A7325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0" t="37801" r="20275" b="32646"/>
          <a:stretch/>
        </p:blipFill>
        <p:spPr bwMode="auto">
          <a:xfrm>
            <a:off x="218354" y="1274175"/>
            <a:ext cx="3126589" cy="2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C67B22E1-499F-4A30-ADB4-CC10FF4E7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54" b="46254"/>
          <a:stretch/>
        </p:blipFill>
        <p:spPr bwMode="auto">
          <a:xfrm>
            <a:off x="9431701" y="3012230"/>
            <a:ext cx="2718134" cy="21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B30762F-0DD8-4212-97E2-C257D6592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884"/>
          <a:stretch/>
        </p:blipFill>
        <p:spPr bwMode="auto">
          <a:xfrm>
            <a:off x="244372" y="4196529"/>
            <a:ext cx="3100570" cy="19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54377D0-A51F-4A1E-8085-3BA7CA1B3CBA}"/>
              </a:ext>
            </a:extLst>
          </p:cNvPr>
          <p:cNvSpPr/>
          <p:nvPr/>
        </p:nvSpPr>
        <p:spPr>
          <a:xfrm>
            <a:off x="218353" y="3571834"/>
            <a:ext cx="3126589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СИТУАЦИЯ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«ПЕШЕХОДНЫЙ ПЕРЕХОД»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EC97625-6BC7-4D77-8FD5-C1483E3A4C6E}"/>
              </a:ext>
            </a:extLst>
          </p:cNvPr>
          <p:cNvSpPr/>
          <p:nvPr/>
        </p:nvSpPr>
        <p:spPr>
          <a:xfrm>
            <a:off x="3420480" y="5630697"/>
            <a:ext cx="2965577" cy="6359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ОПАСНЫЕ СИТУАЦИИ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ДОРОГАХ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5D66115-AD0A-4865-B85E-6D68F60009B4}"/>
              </a:ext>
            </a:extLst>
          </p:cNvPr>
          <p:cNvSpPr/>
          <p:nvPr/>
        </p:nvSpPr>
        <p:spPr>
          <a:xfrm>
            <a:off x="6499965" y="5181951"/>
            <a:ext cx="5649870" cy="352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ПРАВИЛА ДЛЯ ПЕШЕХОДОВ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389897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B00E67B-1F21-4766-A080-5BAFB66B7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CEA7299-728D-48AB-8995-1F8052E336D6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3FA9A1-CF21-49CC-9994-996D619B6400}"/>
              </a:ext>
            </a:extLst>
          </p:cNvPr>
          <p:cNvSpPr/>
          <p:nvPr/>
        </p:nvSpPr>
        <p:spPr>
          <a:xfrm>
            <a:off x="1474204" y="773082"/>
            <a:ext cx="8786874" cy="7718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Интерактивная игра: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 ГОСТИ к светофору-</a:t>
            </a:r>
            <a:r>
              <a:rPr lang="ru-RU" sz="2000" b="1" cap="all" dirty="0" err="1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светофоровичу</a:t>
            </a: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79ACA0-4794-42D9-B379-F01E1C72A7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95" b="13313"/>
          <a:stretch/>
        </p:blipFill>
        <p:spPr>
          <a:xfrm>
            <a:off x="1172084" y="1796316"/>
            <a:ext cx="4078941" cy="2293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2A3A354-1291-437B-84FA-ABD3C0A1E0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36" b="16582"/>
          <a:stretch/>
        </p:blipFill>
        <p:spPr>
          <a:xfrm>
            <a:off x="148018" y="4257480"/>
            <a:ext cx="3281083" cy="20401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9A2948-8C75-4976-A82E-418FDE0CC3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31" r="5192"/>
          <a:stretch/>
        </p:blipFill>
        <p:spPr>
          <a:xfrm>
            <a:off x="6149789" y="4257480"/>
            <a:ext cx="2635625" cy="20370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8B33A21-4CC1-453B-883A-24727BB1F9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8" r="51912"/>
          <a:stretch/>
        </p:blipFill>
        <p:spPr>
          <a:xfrm>
            <a:off x="8840872" y="1796317"/>
            <a:ext cx="3203110" cy="45043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A25D7E-0313-4C3F-8566-6A64286C8D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90"/>
          <a:stretch/>
        </p:blipFill>
        <p:spPr>
          <a:xfrm>
            <a:off x="3493474" y="4257480"/>
            <a:ext cx="2578277" cy="20401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040ADF0-D9DE-42A3-8CBB-DFE0AFB2BE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19"/>
          <a:stretch/>
        </p:blipFill>
        <p:spPr>
          <a:xfrm>
            <a:off x="5399043" y="1796317"/>
            <a:ext cx="3293811" cy="22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61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417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Сюжетно-ролевая игра «водители и пешеходы»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38760BC-4DD1-470C-A2A2-B07A8D69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81" y="1326361"/>
            <a:ext cx="3691702" cy="27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46FB1280-AE21-4A92-8F19-1DD19C9CD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616" y="1326361"/>
            <a:ext cx="3691703" cy="27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074FC09F-1289-4E33-8C55-36114242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308" y="1326361"/>
            <a:ext cx="3691703" cy="27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4C6E580F-9512-49B7-B23B-A4DBCE7A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6763" y="4125900"/>
            <a:ext cx="3601039" cy="2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5D524FC2-57BD-4A16-AE17-BCDDE6F8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788" y="4125900"/>
            <a:ext cx="3601039" cy="2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189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EB7F664-50EA-401C-884F-7698338F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r="11701" b="18845"/>
          <a:stretch/>
        </p:blipFill>
        <p:spPr bwMode="auto">
          <a:xfrm>
            <a:off x="-1" y="0"/>
            <a:ext cx="12192001" cy="6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CDF15CE-5ED6-441C-B26F-2058DEF84A63}"/>
              </a:ext>
            </a:extLst>
          </p:cNvPr>
          <p:cNvSpPr txBox="1">
            <a:spLocks/>
          </p:cNvSpPr>
          <p:nvPr/>
        </p:nvSpPr>
        <p:spPr>
          <a:xfrm>
            <a:off x="1788560" y="197956"/>
            <a:ext cx="822960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A0693FB-C3A4-4BF5-AE5D-9510027B657F}"/>
              </a:ext>
            </a:extLst>
          </p:cNvPr>
          <p:cNvSpPr/>
          <p:nvPr/>
        </p:nvSpPr>
        <p:spPr>
          <a:xfrm>
            <a:off x="1474204" y="773082"/>
            <a:ext cx="8786874" cy="417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D132DAA2-117F-419C-A85B-7D60BF49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65" y="1281065"/>
            <a:ext cx="3604001" cy="48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9EDDE0A5-6770-4A64-9A3C-7BBCFEE1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993" y="1281065"/>
            <a:ext cx="3860011" cy="28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8B41E26C-D353-4773-9A4B-204139DC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54" r="1485" b="12440"/>
          <a:stretch/>
        </p:blipFill>
        <p:spPr bwMode="auto">
          <a:xfrm>
            <a:off x="8224131" y="3199904"/>
            <a:ext cx="3860011" cy="28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6B7F1E5-1A4D-4979-9D48-170216482F25}"/>
              </a:ext>
            </a:extLst>
          </p:cNvPr>
          <p:cNvSpPr/>
          <p:nvPr/>
        </p:nvSpPr>
        <p:spPr>
          <a:xfrm>
            <a:off x="4165993" y="4176072"/>
            <a:ext cx="3860011" cy="352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«ПОСТАВЬ ДОРОЖНЫЙ ЗНАК»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E149581-0F94-435E-96A5-E4E986245ED3}"/>
              </a:ext>
            </a:extLst>
          </p:cNvPr>
          <p:cNvSpPr/>
          <p:nvPr/>
        </p:nvSpPr>
        <p:spPr>
          <a:xfrm>
            <a:off x="8224130" y="6094913"/>
            <a:ext cx="3860011" cy="352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«ПУТЕШЕСТВИЕ ПО ГОРОДУ»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87922BA-A9AE-4755-BE8B-B68211E3CAF9}"/>
              </a:ext>
            </a:extLst>
          </p:cNvPr>
          <p:cNvSpPr/>
          <p:nvPr/>
        </p:nvSpPr>
        <p:spPr>
          <a:xfrm>
            <a:off x="363865" y="6084918"/>
            <a:ext cx="3604001" cy="352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«НАША УЛИЦА»</a:t>
            </a:r>
          </a:p>
        </p:txBody>
      </p:sp>
    </p:spTree>
    <p:extLst>
      <p:ext uri="{BB962C8B-B14F-4D97-AF65-F5344CB8AC3E}">
        <p14:creationId xmlns:p14="http://schemas.microsoft.com/office/powerpoint/2010/main" xmlns="" val="3846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537</Words>
  <Application>Microsoft Office PowerPoint</Application>
  <PresentationFormat>Произвольный</PresentationFormat>
  <Paragraphs>92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79222251615</dc:creator>
  <cp:lastModifiedBy>SVETLANA</cp:lastModifiedBy>
  <cp:revision>19</cp:revision>
  <dcterms:created xsi:type="dcterms:W3CDTF">2022-02-09T18:45:41Z</dcterms:created>
  <dcterms:modified xsi:type="dcterms:W3CDTF">2022-02-18T02:25:02Z</dcterms:modified>
</cp:coreProperties>
</file>