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9C83-25DE-465B-B748-F611682FF933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1A4-CDE5-49C2-BDF0-1231F9196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804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9C83-25DE-465B-B748-F611682FF933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1A4-CDE5-49C2-BDF0-1231F9196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928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9C83-25DE-465B-B748-F611682FF933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1A4-CDE5-49C2-BDF0-1231F9196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190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9C83-25DE-465B-B748-F611682FF933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1A4-CDE5-49C2-BDF0-1231F9196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56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9C83-25DE-465B-B748-F611682FF933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1A4-CDE5-49C2-BDF0-1231F9196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78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9C83-25DE-465B-B748-F611682FF933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1A4-CDE5-49C2-BDF0-1231F9196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246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9C83-25DE-465B-B748-F611682FF933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1A4-CDE5-49C2-BDF0-1231F9196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006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9C83-25DE-465B-B748-F611682FF933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1A4-CDE5-49C2-BDF0-1231F9196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483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9C83-25DE-465B-B748-F611682FF933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1A4-CDE5-49C2-BDF0-1231F9196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464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9C83-25DE-465B-B748-F611682FF933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1A4-CDE5-49C2-BDF0-1231F9196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005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9C83-25DE-465B-B748-F611682FF933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1A4-CDE5-49C2-BDF0-1231F9196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09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89C83-25DE-465B-B748-F611682FF933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161A4-CDE5-49C2-BDF0-1231F9196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977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disk.yandex.ru/i/AnY4pAQYtIKRTg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s://disk.yandex.ru/i/sMr8GstjPe7P5w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hyperlink" Target="https://disk.yandex.ru/i/cPqbJiC4OiD4Gw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hyperlink" Target="https://disk.yandex.ru/i/7h0c9WacC1-HPQ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isk.yandex.ru/i/BosWKALuhy4EWw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hyperlink" Target="https://disk.yandex.ru/i/SY2y7FHG7bxqPg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isk.yandex.ru/i/tyVX4EPEuRPsRw" TargetMode="External"/><Relationship Id="rId5" Type="http://schemas.openxmlformats.org/officeDocument/2006/relationships/hyperlink" Target="https://disk.yandex.ru/i/h4VP2VgCwzXthA" TargetMode="Externa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AwBNhBWtbJnMlA" TargetMode="External"/><Relationship Id="rId2" Type="http://schemas.openxmlformats.org/officeDocument/2006/relationships/hyperlink" Target="https://disk.yandex.ru/i/MTVvl1gBdd1gxA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608" y="0"/>
            <a:ext cx="11603736" cy="304495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 дошкольное образовательное учреждение – детский сад № 222</a:t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– конкурс </a:t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«Просторы речи»</a:t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«Речевой мост: как специалисты объединяют усилия»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3736" y="3291840"/>
            <a:ext cx="11923776" cy="2980944"/>
          </a:xfrm>
        </p:spPr>
        <p:txBody>
          <a:bodyPr>
            <a:normAutofit fontScale="70000" lnSpcReduction="20000"/>
          </a:bodyPr>
          <a:lstStyle/>
          <a:p>
            <a:r>
              <a:rPr lang="ru-RU" sz="3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 «Речь в ритме мелодии»</a:t>
            </a:r>
            <a:endParaRPr lang="en-US" sz="3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оррекционная работа  по формированию слоговой структуры слова, звукопроизношения и общей выразительности речи с использованием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клавес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(ритмических палочек) и деревянных ложек основанная на связи ритма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движения </a:t>
            </a:r>
          </a:p>
          <a:p>
            <a:pPr algn="r"/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b="1" dirty="0">
              <a:solidFill>
                <a:srgbClr val="002060"/>
              </a:solidFill>
            </a:endParaRPr>
          </a:p>
          <a:p>
            <a:pPr algn="r"/>
            <a:r>
              <a:rPr lang="ru-RU" sz="3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Учитель-логопед: </a:t>
            </a:r>
            <a:r>
              <a:rPr lang="ru-RU" sz="3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Нескоромная</a:t>
            </a:r>
            <a:r>
              <a:rPr lang="ru-RU" sz="3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Юлия Сергеевна</a:t>
            </a:r>
          </a:p>
          <a:p>
            <a:pPr algn="r"/>
            <a:r>
              <a:rPr lang="ru-RU" sz="3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руководитель: Пьянкова Анжела Владимировна</a:t>
            </a:r>
          </a:p>
        </p:txBody>
      </p:sp>
    </p:spTree>
    <p:extLst>
      <p:ext uri="{BB962C8B-B14F-4D97-AF65-F5344CB8AC3E}">
        <p14:creationId xmlns:p14="http://schemas.microsoft.com/office/powerpoint/2010/main" val="314354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5" r="10716"/>
          <a:stretch/>
        </p:blipFill>
        <p:spPr>
          <a:xfrm>
            <a:off x="2258258" y="4634729"/>
            <a:ext cx="3041294" cy="2144081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" r="10375"/>
          <a:stretch/>
        </p:blipFill>
        <p:spPr>
          <a:xfrm>
            <a:off x="5409619" y="4570721"/>
            <a:ext cx="3147291" cy="2100061"/>
          </a:xfrm>
          <a:prstGeom prst="rect">
            <a:avLst/>
          </a:prstGeom>
        </p:spPr>
      </p:pic>
      <p:pic>
        <p:nvPicPr>
          <p:cNvPr id="10" name="Рисунок 9">
            <a:hlinkClick r:id="rId4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5" t="18216" r="14107"/>
          <a:stretch/>
        </p:blipFill>
        <p:spPr>
          <a:xfrm>
            <a:off x="88860" y="4634729"/>
            <a:ext cx="2932644" cy="214408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8860" y="16352"/>
            <a:ext cx="1199950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Начальный этап.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слоговой структуры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 smtClean="0">
              <a:solidFill>
                <a:srgbClr val="0A0A0A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1)Подготовка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четкой артикуляции. Улучшение артикуляции звуков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A0A0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Описание: детям предлагаются «блинчики» с артикуляционной гимнастикой. Задача детей заключается в том, чтобы подкинуть «блинчик» на специальной лопаточке, перевернуть его в воздухе, после этого выполнить изображенное упражнение.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A0A0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Описание: детям предлагаются пластмассовые колечки, дети их держат на уровне губ и </a:t>
            </a:r>
            <a:r>
              <a:rPr lang="ru-RU" sz="1600" dirty="0" err="1" smtClean="0">
                <a:solidFill>
                  <a:srgbClr val="0A0A0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пропевают</a:t>
            </a:r>
            <a:r>
              <a:rPr lang="ru-RU" sz="1600" dirty="0" smtClean="0">
                <a:solidFill>
                  <a:srgbClr val="0A0A0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гласные звуки.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A0A0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2)Проговаривание, простукивание слогов.</a:t>
            </a:r>
            <a:r>
              <a:rPr lang="ru-RU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Описание: ребенку предлагаются слоговые карточки и «ритмический» молоточек. Задача ребенка заключается в том, чтобы на слух определить звуки и подобрать, вспомнить образы букв, соотнести их  с выбранными карточками, при этом четко артикулируя звуки, разделяя слоги хлопком «ритмического» молоточка.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ритмического рисунка слова.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Описание: дети (в паре) сидят </a:t>
            </a:r>
            <a:r>
              <a:rPr lang="ru-RU" sz="1600" dirty="0" smtClean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стульях друг перед другом, им </a:t>
            </a:r>
            <a:r>
              <a:rPr lang="ru-RU" sz="1600" dirty="0" smtClean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предлагаются разноцветные мини-тубусы, каждому по два. </a:t>
            </a:r>
            <a:r>
              <a:rPr lang="ru-RU" sz="1600" dirty="0" smtClean="0">
                <a:solidFill>
                  <a:srgbClr val="0A0A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детей по очереди называть любое слово, например, из  трех слогов и его проговаривать по слогам, выбирая разные цвета тубусов. Напарник должен подобрать тот же цвет, что и ведущий, соприкасаясь ими.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 smtClean="0">
              <a:solidFill>
                <a:srgbClr val="0A0A0A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977" y="4570721"/>
            <a:ext cx="3421391" cy="1922090"/>
          </a:xfrm>
          <a:prstGeom prst="rect">
            <a:avLst/>
          </a:prstGeom>
        </p:spPr>
      </p:pic>
      <p:sp>
        <p:nvSpPr>
          <p:cNvPr id="7" name="Стрелка вправо 6">
            <a:hlinkClick r:id="rId4"/>
          </p:cNvPr>
          <p:cNvSpPr/>
          <p:nvPr/>
        </p:nvSpPr>
        <p:spPr>
          <a:xfrm>
            <a:off x="3470905" y="3951298"/>
            <a:ext cx="863520" cy="512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2879" y="3761609"/>
            <a:ext cx="31779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просмотра видео файлов нажмите, пожалуйста, на стрелки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 вправо 14">
            <a:hlinkClick r:id="rId7"/>
          </p:cNvPr>
          <p:cNvSpPr/>
          <p:nvPr/>
        </p:nvSpPr>
        <p:spPr>
          <a:xfrm>
            <a:off x="6400800" y="3959884"/>
            <a:ext cx="886968" cy="512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>
            <a:hlinkClick r:id="rId8"/>
          </p:cNvPr>
          <p:cNvSpPr/>
          <p:nvPr/>
        </p:nvSpPr>
        <p:spPr>
          <a:xfrm>
            <a:off x="9833604" y="3870587"/>
            <a:ext cx="1088136" cy="5499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98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733" y="-64008"/>
            <a:ext cx="11244072" cy="27401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Начальный этап.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слоговой структуры.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учителя-логопеда включает в себя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компоненты: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3)Развитие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праксиса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Упражнения на переключение с одной позы на другую, последовательное выполнение движений.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 перед детьми выложена дорожка из больших паззлов с образами предметов, карточки с изображением человечков в разных позах. Задача ребенка заключается в том, чтобы сделать шаг вперед, с хлопками проговорить название образа предмета (делит слово на части) и повторить ту позу, которая представлена человечком.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)Развитие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координации при движении и равновесии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 ребенку предлагается встать на доску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Бильгоу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руках он держит мешочек. Задача воспитанника заключается в том,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чтобы,удерживая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равновесие на доске, подкинуть мешочек столько раз, сколько слогов в словах, изображенных на представленных карточках.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Важно:ребенок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подкидывает мешочек, одновременно проговаривая слог.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6" b="3793"/>
          <a:stretch/>
        </p:blipFill>
        <p:spPr>
          <a:xfrm>
            <a:off x="109728" y="2740164"/>
            <a:ext cx="2562796" cy="39502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1" b="2789"/>
          <a:stretch/>
        </p:blipFill>
        <p:spPr>
          <a:xfrm>
            <a:off x="2874757" y="2740164"/>
            <a:ext cx="2667778" cy="39502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7" t="3058" r="26118" b="222"/>
          <a:stretch/>
        </p:blipFill>
        <p:spPr>
          <a:xfrm>
            <a:off x="9125711" y="4024706"/>
            <a:ext cx="2916937" cy="2670048"/>
          </a:xfrm>
          <a:prstGeom prst="rect">
            <a:avLst/>
          </a:prstGeom>
        </p:spPr>
      </p:pic>
      <p:pic>
        <p:nvPicPr>
          <p:cNvPr id="10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9" t="12051" r="24828"/>
          <a:stretch/>
        </p:blipFill>
        <p:spPr>
          <a:xfrm>
            <a:off x="5744769" y="4026897"/>
            <a:ext cx="3218688" cy="2665666"/>
          </a:xfrm>
        </p:spPr>
      </p:pic>
      <p:sp>
        <p:nvSpPr>
          <p:cNvPr id="3" name="Прямоугольник 2"/>
          <p:cNvSpPr/>
          <p:nvPr/>
        </p:nvSpPr>
        <p:spPr>
          <a:xfrm>
            <a:off x="5744768" y="2589126"/>
            <a:ext cx="4551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просмотра видео файлов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нажмите,пожалуйста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стрелки</a:t>
            </a:r>
          </a:p>
        </p:txBody>
      </p:sp>
      <p:sp>
        <p:nvSpPr>
          <p:cNvPr id="4" name="Стрелка вправо 3">
            <a:hlinkClick r:id="rId6"/>
          </p:cNvPr>
          <p:cNvSpPr/>
          <p:nvPr/>
        </p:nvSpPr>
        <p:spPr>
          <a:xfrm>
            <a:off x="9910681" y="3235457"/>
            <a:ext cx="896112" cy="4663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>
            <a:hlinkClick r:id="rId7"/>
          </p:cNvPr>
          <p:cNvSpPr/>
          <p:nvPr/>
        </p:nvSpPr>
        <p:spPr>
          <a:xfrm>
            <a:off x="6867144" y="3364992"/>
            <a:ext cx="996696" cy="4389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04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" y="-132462"/>
            <a:ext cx="7799832" cy="2436750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слухового внимания.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Дети учатся управлять темпом (быстро/медленно), длительности (длинные-короткие) и силой звука (громко/тихо), различать звуки по высоте (высокие-низкие) перенесение на интонацию их собственной речи.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 детям предлагаются упражнения с использованием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клавес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деревянных ложек. Отстукивание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ритма знакомых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песенок «Часы», «Теремок», «Петушок»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создание простых ритмических рисунков.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5" t="13848" r="13963"/>
          <a:stretch/>
        </p:blipFill>
        <p:spPr>
          <a:xfrm>
            <a:off x="164592" y="3249437"/>
            <a:ext cx="5294376" cy="3508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76" r="30733" b="22213"/>
          <a:stretch/>
        </p:blipFill>
        <p:spPr>
          <a:xfrm>
            <a:off x="7882128" y="105283"/>
            <a:ext cx="4201668" cy="29849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6" t="18533" r="9999" b="11334"/>
          <a:stretch/>
        </p:blipFill>
        <p:spPr>
          <a:xfrm>
            <a:off x="5550408" y="3243610"/>
            <a:ext cx="6533388" cy="3514077"/>
          </a:xfrm>
          <a:prstGeom prst="rect">
            <a:avLst/>
          </a:prstGeom>
        </p:spPr>
      </p:pic>
      <p:sp>
        <p:nvSpPr>
          <p:cNvPr id="3" name="Стрелка вправо 2">
            <a:hlinkClick r:id="rId5"/>
          </p:cNvPr>
          <p:cNvSpPr/>
          <p:nvPr/>
        </p:nvSpPr>
        <p:spPr>
          <a:xfrm>
            <a:off x="6711696" y="1865376"/>
            <a:ext cx="1005840" cy="5394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6"/>
          </p:cNvPr>
          <p:cNvSpPr/>
          <p:nvPr/>
        </p:nvSpPr>
        <p:spPr>
          <a:xfrm>
            <a:off x="5550408" y="2660308"/>
            <a:ext cx="1115568" cy="5891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>
            <a:hlinkClick r:id="rId7"/>
          </p:cNvPr>
          <p:cNvSpPr/>
          <p:nvPr/>
        </p:nvSpPr>
        <p:spPr>
          <a:xfrm>
            <a:off x="3502152" y="2660308"/>
            <a:ext cx="1152144" cy="5891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rId7"/>
          </p:cNvPr>
          <p:cNvSpPr/>
          <p:nvPr/>
        </p:nvSpPr>
        <p:spPr>
          <a:xfrm>
            <a:off x="1051560" y="2660308"/>
            <a:ext cx="1289304" cy="5891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5057" y="2048314"/>
            <a:ext cx="64262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просмотра видео файлов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нажмите, пожалуйста,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стрелки</a:t>
            </a:r>
          </a:p>
        </p:txBody>
      </p:sp>
    </p:spTree>
    <p:extLst>
      <p:ext uri="{BB962C8B-B14F-4D97-AF65-F5344CB8AC3E}">
        <p14:creationId xmlns:p14="http://schemas.microsoft.com/office/powerpoint/2010/main" val="149614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016" y="1"/>
            <a:ext cx="11960352" cy="19202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Синхронизация движений и речи.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попевок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прибауток под ритмичный стук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клавес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становление плавной, эмоциональной и осмысленной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пропевание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распевки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«Петушок» под ритмичную игру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клавес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«Ярмарка» под ритмичную игру деревянных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ложек.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ложек в ансамбле («Ансамбль ложкарей»). Групповые занятия способствуют активному вовлечению детей в процесс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обучения, умения слушать друг друга и подстраиваться под заданный ритм. </a:t>
            </a:r>
            <a:endParaRPr lang="ru-RU" dirty="0"/>
          </a:p>
        </p:txBody>
      </p:sp>
      <p:sp>
        <p:nvSpPr>
          <p:cNvPr id="3" name="Стрелка вправо 2">
            <a:hlinkClick r:id="rId2"/>
          </p:cNvPr>
          <p:cNvSpPr/>
          <p:nvPr/>
        </p:nvSpPr>
        <p:spPr>
          <a:xfrm>
            <a:off x="2185416" y="2719340"/>
            <a:ext cx="1316736" cy="6583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38328" y="2029968"/>
            <a:ext cx="6483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просмотра видео файлов нажмите, пожалуйста, на стрелки 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>
            <a:hlinkClick r:id="rId3"/>
          </p:cNvPr>
          <p:cNvSpPr/>
          <p:nvPr/>
        </p:nvSpPr>
        <p:spPr>
          <a:xfrm>
            <a:off x="7580376" y="2609612"/>
            <a:ext cx="1371600" cy="768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82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4592"/>
            <a:ext cx="10515600" cy="1499616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внедрения в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-образовательный процесс ДОУ представленного педагогического опыта совместной работы учителя- логопеда и музыкального руководителя позволяют достигать высокого уровня речевого развития детей, предупреждать речевые нарушения и своевременно их компенсировать,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коррегировать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200" y="1664208"/>
            <a:ext cx="10515600" cy="45127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совместной работе мы учитывали: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последовательность отработки слоговой структуры слова учителем-логопедом;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возраст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уровень развития ребёнка при выборе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музыкальных инструментов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упражнений;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разнообразие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речевого материала и его насыщенность изучаемым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звуком, типом слоговой структуры;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возможность совместного использования специалистами игр и заданий, плавный переход от простого к сложному в изучении материала;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огичность сочетания учебного материала в совместной работе учителя-логопеда и музыкального руководителя;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6)эмоциональный отклик воспитанников на проведенную коррекционную работу.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</TotalTime>
  <Words>384</Words>
  <Application>Microsoft Office PowerPoint</Application>
  <PresentationFormat>Широкоэкранный</PresentationFormat>
  <Paragraphs>30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Муниципальное автономное  дошкольное образовательное учреждение – детский сад № 222  Фестиваль – конкурс  «Просторы речи»  Тема: «Речевой мост: как специалисты объединяют усилия»</vt:lpstr>
      <vt:lpstr>Презентация PowerPoint</vt:lpstr>
      <vt:lpstr>I Начальный этап. Формирование слоговой структуры. Работа учителя-логопеда включает в себя следующие компоненты: 3)Развитие общего праксиса. Упражнения на переключение с одной позы на другую, последовательное выполнение движений.  Описание: перед детьми выложена дорожка из больших паззлов с образами предметов, карточки с изображением человечков в разных позах. Задача ребенка заключается в том, чтобы сделать шаг вперед, с хлопками проговорить название образа предмета (делит слово на части) и повторить ту позу, которая представлена человечком. 4)Развитие координации при движении и равновесии. Описание: ребенку предлагается встать на доску Бильгоу, в руках он держит мешочек. Задача воспитанника заключается в том, чтобы,удерживая равновесие на доске, подкинуть мешочек столько раз, сколько слогов в словах, изображенных на представленных карточках. Важно:ребенок подкидывает мешочек, одновременно проговаривая слог. </vt:lpstr>
      <vt:lpstr>II Основной этап. Развитие слухового внимания.  Дети учатся управлять темпом (быстро/медленно), длительности (длинные-короткие) и силой звука (громко/тихо), различать звуки по высоте (высокие-низкие) перенесение на интонацию их собственной речи.  Описание: детям предлагаются упражнения с использованием клавес и деревянных ложек. Отстукивание ритма знакомых песенок «Часы», «Теремок», «Петушок» или создание простых ритмических рисунков. </vt:lpstr>
      <vt:lpstr>III Заключительный этап. Синхронизация движений и речи.  Представление попевок, прибауток под ритмичный стук клавес, становление плавной, эмоциональной и осмысленной речи. Описание: пропевание распевки «Петушок» под ритмичную игру клавес и «Ярмарка» под ритмичную игру деревянных ложек. Использование ложек в ансамбле («Ансамбль ложкарей»). Групповые занятия способствуют активному вовлечению детей в процесс обучения, умения слушать друг друга и подстраиваться под заданный ритм. </vt:lpstr>
      <vt:lpstr> Результаты внедрения в воспитательно-образовательный процесс ДОУ представленного педагогического опыта совместной работы учителя- логопеда и музыкального руководителя позволяют достигать высокого уровня речевого развития детей, предупреждать речевые нарушения и своевременно их компенсировать, коррегировать.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 дошкольное образовательное учреждение – детский сад № 222 Фестиваль – конкурс  «Просторы речи» Тема: «Речевой мост: как специалисты объединяют усилия»</dc:title>
  <dc:creator>Юлия</dc:creator>
  <cp:lastModifiedBy>Юлия</cp:lastModifiedBy>
  <cp:revision>35</cp:revision>
  <dcterms:created xsi:type="dcterms:W3CDTF">2026-02-18T06:17:44Z</dcterms:created>
  <dcterms:modified xsi:type="dcterms:W3CDTF">2026-02-19T18:06:28Z</dcterms:modified>
</cp:coreProperties>
</file>