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7" r:id="rId4"/>
    <p:sldId id="272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46"/>
    <a:srgbClr val="5E5E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6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37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47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.png"/><Relationship Id="rId5" Type="http://schemas.openxmlformats.org/officeDocument/2006/relationships/image" Target="../media/image51.png"/><Relationship Id="rId10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99"/>
            <a:ext cx="12208090" cy="68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7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70100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170" y="1066800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23883" y="1799949"/>
            <a:ext cx="9944232" cy="47546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 dirty="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 dirty="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 dirty="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 dirty="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 dirty="0"/>
          </a:p>
          <a:p>
            <a:pPr marL="457200">
              <a:lnSpc>
                <a:spcPct val="100000"/>
              </a:lnSpc>
            </a:pPr>
            <a:endParaRPr sz="2300" dirty="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000" spc="-75" dirty="0">
                <a:solidFill>
                  <a:srgbClr val="202024"/>
                </a:solidFill>
              </a:rPr>
              <a:t>Будьте</a:t>
            </a:r>
            <a:r>
              <a:rPr sz="2000" spc="-90" dirty="0">
                <a:solidFill>
                  <a:srgbClr val="202024"/>
                </a:solidFill>
              </a:rPr>
              <a:t> </a:t>
            </a:r>
            <a:r>
              <a:rPr sz="2000" spc="-25" dirty="0">
                <a:solidFill>
                  <a:srgbClr val="202024"/>
                </a:solidFill>
              </a:rPr>
              <a:t>бдительны: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lang="ru-RU" sz="2000" spc="-85" dirty="0" smtClean="0">
                <a:solidFill>
                  <a:srgbClr val="202024"/>
                </a:solidFill>
              </a:rPr>
              <a:t>                                                                             </a:t>
            </a:r>
            <a:r>
              <a:rPr sz="2000" dirty="0" err="1" smtClean="0">
                <a:solidFill>
                  <a:srgbClr val="202024"/>
                </a:solidFill>
              </a:rPr>
              <a:t>не</a:t>
            </a:r>
            <a:r>
              <a:rPr sz="2000" spc="-90" dirty="0" smtClean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действуйте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sz="2000" spc="-35" dirty="0" err="1">
                <a:solidFill>
                  <a:srgbClr val="202024"/>
                </a:solidFill>
              </a:rPr>
              <a:t>второпях</a:t>
            </a:r>
            <a:r>
              <a:rPr sz="2000" spc="-35" dirty="0">
                <a:solidFill>
                  <a:srgbClr val="202024"/>
                </a:solidFill>
              </a:rPr>
              <a:t> </a:t>
            </a:r>
            <a:r>
              <a:rPr sz="2000" dirty="0" smtClean="0">
                <a:solidFill>
                  <a:srgbClr val="202024"/>
                </a:solidFill>
              </a:rPr>
              <a:t>и</a:t>
            </a:r>
            <a:r>
              <a:rPr sz="2000" spc="-75" dirty="0" smtClean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проверяйте</a:t>
            </a:r>
            <a:r>
              <a:rPr sz="2000" spc="-75" dirty="0">
                <a:solidFill>
                  <a:srgbClr val="202024"/>
                </a:solidFill>
              </a:rPr>
              <a:t> </a:t>
            </a:r>
            <a:r>
              <a:rPr sz="2000" spc="-10" dirty="0">
                <a:solidFill>
                  <a:srgbClr val="202024"/>
                </a:solidFill>
              </a:rPr>
              <a:t>информацию!</a:t>
            </a:r>
            <a:endParaRPr sz="2000" dirty="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067779" y="5120297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object 2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539956" y="49240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543" y="1066800"/>
            <a:ext cx="10480913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52950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endParaRPr lang="ru-RU" sz="2000" b="1" spc="-90" dirty="0" smtClean="0">
              <a:solidFill>
                <a:srgbClr val="202024"/>
              </a:solidFill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dirty="0" err="1" smtClean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000" b="1" spc="-90" dirty="0" smtClean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0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0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0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775900" y="5040150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object 27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248077" y="484385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1900" b="1" spc="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2023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году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банки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предотвратили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34,8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chemeClr val="bg1"/>
                </a:solidFill>
                <a:latin typeface="Arial"/>
                <a:cs typeface="Arial"/>
              </a:rPr>
              <a:t>млн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мошеннических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операций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5,8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трлн</a:t>
            </a:r>
            <a:r>
              <a:rPr sz="1900" b="1" spc="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/>
                <a:cs typeface="Arial"/>
              </a:rPr>
              <a:t>рублей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55903" y="5474409"/>
            <a:ext cx="7856956" cy="762093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object 27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818562" y="5262299"/>
            <a:ext cx="730272" cy="730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529028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6"/>
          <p:cNvSpPr/>
          <p:nvPr/>
        </p:nvSpPr>
        <p:spPr>
          <a:xfrm>
            <a:off x="2046464" y="1872228"/>
            <a:ext cx="9558737" cy="2224337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3405505" y="4622800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5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46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49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55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5355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"/>
          <p:cNvSpPr txBox="1"/>
          <p:nvPr/>
        </p:nvSpPr>
        <p:spPr>
          <a:xfrm>
            <a:off x="76200" y="5396271"/>
            <a:ext cx="2751455" cy="902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endParaRPr lang="ru-RU" sz="1200" b="1" spc="95" dirty="0" smtClean="0">
              <a:latin typeface="Arial"/>
              <a:cs typeface="Arial"/>
            </a:endParaRPr>
          </a:p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 smtClean="0">
                <a:latin typeface="Arial"/>
                <a:cs typeface="Arial"/>
              </a:rPr>
              <a:t>ОРГАНОВ</a:t>
            </a: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5"/>
          <p:cNvSpPr txBox="1"/>
          <p:nvPr/>
        </p:nvSpPr>
        <p:spPr>
          <a:xfrm>
            <a:off x="3424578" y="4470614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2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8"/>
          <p:cNvSpPr/>
          <p:nvPr/>
        </p:nvSpPr>
        <p:spPr>
          <a:xfrm>
            <a:off x="2285709" y="1838741"/>
            <a:ext cx="9319493" cy="2251724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5" name="object 10"/>
          <p:cNvSpPr txBox="1"/>
          <p:nvPr/>
        </p:nvSpPr>
        <p:spPr>
          <a:xfrm>
            <a:off x="2812230" y="270510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66" name="object 11"/>
          <p:cNvGrpSpPr/>
          <p:nvPr/>
        </p:nvGrpSpPr>
        <p:grpSpPr>
          <a:xfrm>
            <a:off x="1818426" y="4376958"/>
            <a:ext cx="877569" cy="1018540"/>
            <a:chOff x="2204923" y="4376958"/>
            <a:chExt cx="877569" cy="1018540"/>
          </a:xfrm>
        </p:grpSpPr>
        <p:sp>
          <p:nvSpPr>
            <p:cNvPr id="67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72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74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75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76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grpSp>
        <p:nvGrpSpPr>
          <p:cNvPr id="82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83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877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066800"/>
            <a:ext cx="6151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lang="ru-RU" dirty="0" smtClean="0"/>
              <a:t>–</a:t>
            </a:r>
            <a:r>
              <a:rPr spc="-15" dirty="0" smtClean="0"/>
              <a:t> </a:t>
            </a:r>
            <a:r>
              <a:rPr spc="-25" dirty="0" smtClean="0"/>
              <a:t>ЗЛО</a:t>
            </a:r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1263033" y="3101823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3033" y="3758037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54588" y="4442393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463" y="1343482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4679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 dirty="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720725" marR="1192530">
              <a:lnSpc>
                <a:spcPts val="2400"/>
              </a:lnSpc>
            </a:pPr>
            <a:r>
              <a:rPr lang="ru-RU"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dirty="0" err="1" smtClean="0">
                <a:solidFill>
                  <a:srgbClr val="202124"/>
                </a:solidFill>
                <a:latin typeface="Arial"/>
                <a:cs typeface="Arial"/>
              </a:rPr>
              <a:t>бман</a:t>
            </a:r>
            <a:r>
              <a:rPr sz="2000" b="1" spc="-45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000" dirty="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  <a:spcBef>
                <a:spcPts val="1685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п</a:t>
            </a:r>
            <a:r>
              <a:rPr sz="2000" b="1" spc="-10" dirty="0" err="1" smtClean="0">
                <a:solidFill>
                  <a:srgbClr val="202124"/>
                </a:solidFill>
                <a:latin typeface="Arial"/>
                <a:cs typeface="Arial"/>
              </a:rPr>
              <a:t>сихологическое</a:t>
            </a:r>
            <a:r>
              <a:rPr sz="2000" b="1" spc="-80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52480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30213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м</a:t>
            </a:r>
            <a:r>
              <a:rPr sz="2000" b="1" spc="-10" dirty="0" err="1" smtClean="0">
                <a:solidFill>
                  <a:srgbClr val="202124"/>
                </a:solidFill>
                <a:latin typeface="Arial"/>
                <a:cs typeface="Arial"/>
              </a:rPr>
              <a:t>анипулирование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5903" y="5239925"/>
            <a:ext cx="10328402" cy="1326008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object 27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724214" y="512029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066800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3840833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1957706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3840845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1905000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3840845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466046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098031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1960822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3840833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288915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379585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09008" y="3173554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317355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ject 29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object 30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1066800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66904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lang="ru-RU" sz="2400" b="1" spc="-10" dirty="0" smtClean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lang="ru-RU" sz="2400" b="1" dirty="0" smtClean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lang="ru-RU" sz="2400" b="1" spc="-35" dirty="0" smtClean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3148613"/>
            <a:ext cx="313753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радость надежда</a:t>
            </a:r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желание</a:t>
            </a:r>
            <a:r>
              <a:rPr lang="ru-RU" sz="1900" b="1" spc="-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получить</a:t>
            </a:r>
            <a:r>
              <a:rPr lang="ru-RU" sz="19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3148613"/>
            <a:ext cx="1812289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страх паника</a:t>
            </a:r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чувство</a:t>
            </a:r>
            <a:r>
              <a:rPr lang="ru-RU" sz="1900" b="1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стыда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38" y="2325095"/>
            <a:ext cx="11276330" cy="4228105"/>
            <a:chOff x="641438" y="2499227"/>
            <a:chExt cx="11276330" cy="4228105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132" y="2499227"/>
              <a:ext cx="2854394" cy="36051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756786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4814900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денег»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выплаты»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пенсии,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размере…»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724400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человека»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дела»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643</Words>
  <Application>Microsoft Office PowerPoint</Application>
  <PresentationFormat>Произвольный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Слайд 7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ОБЩИЕ ПРАВИЛА ПОВЕДЕНИЯ С КИБЕРМОШЕННИКАМИ</vt:lpstr>
      <vt:lpstr>ОБЩИЕ ПРАВИЛА ПОВЕДЕНИЯ С КИБЕРМОШЕННИКАМИ</vt:lpstr>
      <vt:lpstr>КАК ПРОТИВОСТОЯТЬ ТЕЛЕФОННЫМ МОШЕННИКАМ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SVETLANA</cp:lastModifiedBy>
  <cp:revision>14</cp:revision>
  <dcterms:created xsi:type="dcterms:W3CDTF">2024-03-05T15:47:11Z</dcterms:created>
  <dcterms:modified xsi:type="dcterms:W3CDTF">2025-03-12T07:26:38Z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